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7" r:id="rId6"/>
    <p:sldId id="265" r:id="rId7"/>
    <p:sldId id="266" r:id="rId8"/>
    <p:sldId id="268" r:id="rId9"/>
    <p:sldId id="269" r:id="rId10"/>
    <p:sldId id="270" r:id="rId11"/>
    <p:sldId id="271" r:id="rId12"/>
    <p:sldId id="272" r:id="rId13"/>
    <p:sldId id="273" r:id="rId14"/>
    <p:sldId id="274" r:id="rId15"/>
    <p:sldId id="275" r:id="rId16"/>
    <p:sldId id="276" r:id="rId1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8" d="100"/>
          <a:sy n="48" d="100"/>
        </p:scale>
        <p:origin x="-1146" y="-55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03961A-FCD6-494C-932B-BBBB32D6232B}" type="datetimeFigureOut">
              <a:rPr lang="es-ES" smtClean="0"/>
              <a:pPr/>
              <a:t>13/01/2015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DC482BF-5A01-4CFC-93A1-0714DCEDF860}"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78000"/>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3961A-FCD6-494C-932B-BBBB32D6232B}" type="datetimeFigureOut">
              <a:rPr lang="es-ES" smtClean="0"/>
              <a:pPr/>
              <a:t>13/01/2015</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482BF-5A01-4CFC-93A1-0714DCEDF860}"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parador.es/es/paradores/parador-de-la-gomera"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casadiversa.com/tauchausbildung_1682173.html" TargetMode="Externa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unterwasser-bild.de/Kanaren/Gomera/E_Gomera.html"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piscinas.dext.es/parador-de-turismo-de-la-gomera-natacion-en-san-sebastian-de-la-gomera-38800" TargetMode="External"/><Relationship Id="rId13" Type="http://schemas.openxmlformats.org/officeDocument/2006/relationships/hyperlink" Target="mailto:goazul@hotmail.es" TargetMode="External"/><Relationship Id="rId3" Type="http://schemas.openxmlformats.org/officeDocument/2006/relationships/hyperlink" Target="mailto:info@splahsgomera.es" TargetMode="External"/><Relationship Id="rId7" Type="http://schemas.openxmlformats.org/officeDocument/2006/relationships/hyperlink" Target="http://www.vallehermosoweb.es/index.php?option=com_mailto&amp;tmpl=component&amp;link=07befc154bf9470df390bf0910629f890c07e322" TargetMode="External"/><Relationship Id="rId12" Type="http://schemas.openxmlformats.org/officeDocument/2006/relationships/hyperlink" Target="mailto:raquelnorbert@hotmail.com" TargetMode="External"/><Relationship Id="rId2" Type="http://schemas.openxmlformats.org/officeDocument/2006/relationships/hyperlink" Target="http://www.splashgomera.com/water-sports-excursions/snorkelling" TargetMode="External"/><Relationship Id="rId1" Type="http://schemas.openxmlformats.org/officeDocument/2006/relationships/slideLayout" Target="../slideLayouts/slideLayout7.xml"/><Relationship Id="rId6" Type="http://schemas.openxmlformats.org/officeDocument/2006/relationships/hyperlink" Target="http://www.vallehermosoweb.es/index.php?option=com_content&amp;view=category&amp;layout=blog&amp;id=175&amp;Itemid=516" TargetMode="External"/><Relationship Id="rId11" Type="http://schemas.openxmlformats.org/officeDocument/2006/relationships/hyperlink" Target="mailto:raquelnunu@gmail.com" TargetMode="External"/><Relationship Id="rId5" Type="http://schemas.openxmlformats.org/officeDocument/2006/relationships/hyperlink" Target="mailto:info@splashgomera.es" TargetMode="External"/><Relationship Id="rId15" Type="http://schemas.openxmlformats.org/officeDocument/2006/relationships/hyperlink" Target="http://www.taucher.net/sm.html?mode=edbkat&amp;p1=1434" TargetMode="External"/><Relationship Id="rId10" Type="http://schemas.openxmlformats.org/officeDocument/2006/relationships/hyperlink" Target="http://www.casadiversa.com/tauchausbildung_1682173.html" TargetMode="External"/><Relationship Id="rId4" Type="http://schemas.openxmlformats.org/officeDocument/2006/relationships/hyperlink" Target="http://www.splashgomera.es/diving/padi-diving-resort" TargetMode="External"/><Relationship Id="rId9" Type="http://schemas.openxmlformats.org/officeDocument/2006/relationships/hyperlink" Target="http://piscinas.dext.es/natacion/san-sebastian-de-la-gomera" TargetMode="External"/><Relationship Id="rId14" Type="http://schemas.openxmlformats.org/officeDocument/2006/relationships/hyperlink" Target="http://www.taucher.net/edb/Gomera-Dive-Resort__Playa_de_Santiago__La_Gomera_b1434.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splashgomera.com/water-sports-excursions/snorkelling"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splashgomera.com/diving/training-centre"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vallehermosoweb.es/index.php?option=com_content&amp;view=category&amp;layout=blog&amp;id=175&amp;Itemid=516"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7504" y="2130425"/>
            <a:ext cx="9036496" cy="1470025"/>
          </a:xfrm>
          <a:solidFill>
            <a:schemeClr val="tx2">
              <a:lumMod val="60000"/>
              <a:lumOff val="40000"/>
            </a:schemeClr>
          </a:solidFill>
        </p:spPr>
        <p:txBody>
          <a:bodyPr>
            <a:normAutofit fontScale="90000"/>
          </a:bodyPr>
          <a:lstStyle/>
          <a:p>
            <a:r>
              <a:rPr lang="es-ES" dirty="0" smtClean="0"/>
              <a:t>OUTDOOR MAR/MEER 2</a:t>
            </a:r>
            <a:br>
              <a:rPr lang="es-ES" dirty="0" smtClean="0"/>
            </a:br>
            <a:r>
              <a:rPr lang="de-DE" sz="3600" dirty="0"/>
              <a:t>NATACION Y BUCEO / SCHWIMMEN UND </a:t>
            </a:r>
            <a:r>
              <a:rPr lang="de-DE" sz="3600" dirty="0" smtClean="0"/>
              <a:t>TAUCHEN / SWIMMING AND DIVING</a:t>
            </a:r>
            <a:r>
              <a:rPr lang="de-DE" sz="3600" dirty="0"/>
              <a:t/>
            </a:r>
            <a:br>
              <a:rPr lang="de-DE" sz="3600" dirty="0"/>
            </a:br>
            <a:endParaRPr lang="es-ES" sz="3600" dirty="0"/>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de-AT" dirty="0" smtClean="0"/>
              <a:t>4</a:t>
            </a:r>
            <a:r>
              <a:rPr lang="de-AT" dirty="0" smtClean="0">
                <a:solidFill>
                  <a:schemeClr val="bg1"/>
                </a:solidFill>
              </a:rPr>
              <a:t>.Natacion</a:t>
            </a:r>
            <a:r>
              <a:rPr lang="de-AT" dirty="0" smtClean="0"/>
              <a:t>/</a:t>
            </a:r>
            <a:r>
              <a:rPr lang="de-AT" dirty="0" smtClean="0">
                <a:solidFill>
                  <a:srgbClr val="7030A0"/>
                </a:solidFill>
              </a:rPr>
              <a:t>Schwimmen</a:t>
            </a:r>
            <a:r>
              <a:rPr lang="es-ES" dirty="0"/>
              <a:t/>
            </a:r>
            <a:br>
              <a:rPr lang="es-ES" dirty="0"/>
            </a:br>
            <a:endParaRPr lang="es-ES" dirty="0"/>
          </a:p>
        </p:txBody>
      </p:sp>
      <p:sp>
        <p:nvSpPr>
          <p:cNvPr id="3" name="2 Marcador de contenido"/>
          <p:cNvSpPr>
            <a:spLocks noGrp="1"/>
          </p:cNvSpPr>
          <p:nvPr>
            <p:ph idx="1"/>
          </p:nvPr>
        </p:nvSpPr>
        <p:spPr/>
        <p:txBody>
          <a:bodyPr/>
          <a:lstStyle/>
          <a:p>
            <a:r>
              <a:rPr lang="es-ES" dirty="0">
                <a:solidFill>
                  <a:schemeClr val="bg1"/>
                </a:solidFill>
              </a:rPr>
              <a:t>Aprenda a nadar en familia tomando nuestras clases de natación a buen precio.</a:t>
            </a:r>
          </a:p>
          <a:p>
            <a:r>
              <a:rPr lang="de-AT" dirty="0">
                <a:solidFill>
                  <a:srgbClr val="7030A0"/>
                </a:solidFill>
              </a:rPr>
              <a:t>Lernen Sie mit Ihrer Familie zu einem guten Preis zu schwimmen.</a:t>
            </a:r>
            <a:endParaRPr lang="es-ES" dirty="0">
              <a:solidFill>
                <a:srgbClr val="7030A0"/>
              </a:solidFill>
            </a:endParaRPr>
          </a:p>
          <a:p>
            <a:r>
              <a:rPr lang="es-ES" dirty="0" err="1" smtClean="0"/>
              <a:t>Learn</a:t>
            </a:r>
            <a:r>
              <a:rPr lang="es-ES" dirty="0" smtClean="0"/>
              <a:t> </a:t>
            </a:r>
            <a:r>
              <a:rPr lang="es-ES" dirty="0" err="1" smtClean="0"/>
              <a:t>how</a:t>
            </a:r>
            <a:r>
              <a:rPr lang="es-ES" dirty="0" smtClean="0"/>
              <a:t> </a:t>
            </a:r>
            <a:r>
              <a:rPr lang="es-ES" dirty="0" err="1" smtClean="0"/>
              <a:t>to</a:t>
            </a:r>
            <a:r>
              <a:rPr lang="es-ES" dirty="0" smtClean="0"/>
              <a:t> </a:t>
            </a:r>
            <a:r>
              <a:rPr lang="es-ES" dirty="0" smtClean="0"/>
              <a:t>swim in familly with our swiming classes at good price</a:t>
            </a:r>
            <a:endParaRPr lang="es-ES" dirty="0"/>
          </a:p>
        </p:txBody>
      </p:sp>
    </p:spTree>
  </p:cSld>
  <p:clrMapOvr>
    <a:masterClrMapping/>
  </p:clrMapOvr>
  <p:transition>
    <p:pull dir="l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de-DE" dirty="0"/>
              <a:t>Ref.: </a:t>
            </a:r>
            <a:r>
              <a:rPr lang="de-DE" u="sng" dirty="0">
                <a:hlinkClick r:id="rId2"/>
              </a:rPr>
              <a:t>http://www.parador.es/es/paradores/parador-de-la-gomera</a:t>
            </a:r>
            <a:endParaRPr lang="es-ES" dirty="0"/>
          </a:p>
        </p:txBody>
      </p:sp>
      <p:pic>
        <p:nvPicPr>
          <p:cNvPr id="22530" name="Grafik 4"/>
          <p:cNvPicPr>
            <a:picLocks noGrp="1" noChangeAspect="1" noChangeArrowheads="1"/>
          </p:cNvPicPr>
          <p:nvPr>
            <p:ph type="pic" idx="1"/>
          </p:nvPr>
        </p:nvPicPr>
        <p:blipFill>
          <a:blip r:embed="rId3" cstate="print"/>
          <a:srcRect l="17657" r="17657"/>
          <a:stretch>
            <a:fillRect/>
          </a:stretch>
        </p:blipFill>
        <p:spPr bwMode="auto">
          <a:xfrm>
            <a:off x="1714480" y="571480"/>
            <a:ext cx="5486400" cy="4114800"/>
          </a:xfrm>
          <a:prstGeom prst="rect">
            <a:avLst/>
          </a:prstGeom>
          <a:noFill/>
          <a:ln w="9525">
            <a:noFill/>
            <a:miter lim="800000"/>
            <a:headEnd/>
            <a:tailEnd/>
          </a:ln>
        </p:spPr>
      </p:pic>
    </p:spTree>
  </p:cSld>
  <p:clrMapOvr>
    <a:masterClrMapping/>
  </p:clrMapOvr>
  <p:transition>
    <p:spli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smtClean="0"/>
              <a:t>5.</a:t>
            </a:r>
            <a:r>
              <a:rPr lang="es-ES" b="1" dirty="0" smtClean="0">
                <a:solidFill>
                  <a:schemeClr val="bg1"/>
                </a:solidFill>
              </a:rPr>
              <a:t>Cursos de Buceo</a:t>
            </a:r>
            <a:r>
              <a:rPr lang="es-ES" b="1" dirty="0" smtClean="0"/>
              <a:t>/</a:t>
            </a:r>
            <a:r>
              <a:rPr lang="de-DE" b="1" dirty="0" smtClean="0">
                <a:solidFill>
                  <a:srgbClr val="7030A0"/>
                </a:solidFill>
              </a:rPr>
              <a:t>Tauchkurse / </a:t>
            </a:r>
            <a:r>
              <a:rPr lang="de-DE" b="1" dirty="0" smtClean="0">
                <a:solidFill>
                  <a:schemeClr val="accent2">
                    <a:lumMod val="75000"/>
                  </a:schemeClr>
                </a:solidFill>
              </a:rPr>
              <a:t>Diving classes</a:t>
            </a:r>
            <a:r>
              <a:rPr lang="es-ES" b="1" dirty="0">
                <a:solidFill>
                  <a:srgbClr val="7030A0"/>
                </a:solidFill>
              </a:rPr>
              <a:t/>
            </a:r>
            <a:br>
              <a:rPr lang="es-ES" b="1" dirty="0">
                <a:solidFill>
                  <a:srgbClr val="7030A0"/>
                </a:solidFill>
              </a:rPr>
            </a:br>
            <a:endParaRPr lang="es-ES" b="1" dirty="0">
              <a:solidFill>
                <a:srgbClr val="7030A0"/>
              </a:solidFill>
            </a:endParaRPr>
          </a:p>
        </p:txBody>
      </p:sp>
      <p:sp>
        <p:nvSpPr>
          <p:cNvPr id="3" name="2 Marcador de contenido"/>
          <p:cNvSpPr>
            <a:spLocks noGrp="1"/>
          </p:cNvSpPr>
          <p:nvPr>
            <p:ph idx="1"/>
          </p:nvPr>
        </p:nvSpPr>
        <p:spPr/>
        <p:txBody>
          <a:bodyPr>
            <a:normAutofit fontScale="70000" lnSpcReduction="20000"/>
          </a:bodyPr>
          <a:lstStyle/>
          <a:p>
            <a:r>
              <a:rPr lang="es-ES" dirty="0">
                <a:solidFill>
                  <a:schemeClr val="bg1"/>
                </a:solidFill>
              </a:rPr>
              <a:t>Cursos de buceo para principiantes se llevan a cabo según las directrices internacionalmente reconocidas de la CMAS y PADI y certificados. </a:t>
            </a:r>
          </a:p>
          <a:p>
            <a:r>
              <a:rPr lang="es-ES" dirty="0">
                <a:solidFill>
                  <a:schemeClr val="bg1"/>
                </a:solidFill>
              </a:rPr>
              <a:t>Los cursos de buceo se inician en el área de práctica en la piscina y terminan en el Océano Atlántico después de 4 inmersiones en aguas abiertas.</a:t>
            </a:r>
          </a:p>
          <a:p>
            <a:r>
              <a:rPr lang="de-DE" dirty="0">
                <a:solidFill>
                  <a:srgbClr val="7030A0"/>
                </a:solidFill>
              </a:rPr>
              <a:t>Tauchkurse für Einsteiger werden nach den international anerkannten Richtlinien der Weltverbände CMAS und PADI</a:t>
            </a:r>
            <a:r>
              <a:rPr lang="de-DE" b="1" dirty="0">
                <a:solidFill>
                  <a:srgbClr val="7030A0"/>
                </a:solidFill>
              </a:rPr>
              <a:t> </a:t>
            </a:r>
            <a:r>
              <a:rPr lang="de-DE" dirty="0">
                <a:solidFill>
                  <a:srgbClr val="7030A0"/>
                </a:solidFill>
              </a:rPr>
              <a:t>durchgeführt und zertifiziert.</a:t>
            </a:r>
            <a:br>
              <a:rPr lang="de-DE" dirty="0">
                <a:solidFill>
                  <a:srgbClr val="7030A0"/>
                </a:solidFill>
              </a:rPr>
            </a:br>
            <a:r>
              <a:rPr lang="de-DE" dirty="0">
                <a:solidFill>
                  <a:srgbClr val="7030A0"/>
                </a:solidFill>
              </a:rPr>
              <a:t>Die Tauchausbildungen werden, im Praxisbereich, in unserem Pool begonnen und nach 4 Freiwassertauchgängen im Atlantik beendet</a:t>
            </a:r>
            <a:r>
              <a:rPr lang="de-DE" dirty="0" smtClean="0">
                <a:solidFill>
                  <a:srgbClr val="7030A0"/>
                </a:solidFill>
              </a:rPr>
              <a:t>.</a:t>
            </a:r>
          </a:p>
          <a:p>
            <a:r>
              <a:rPr lang="de-DE" dirty="0" smtClean="0"/>
              <a:t>Diving clases for beginners are carried out according to internationally reconized guidelines os CMAS and PADI and then are certified. Diving lessond begin in the areas os practise in the pool and end up in the Atlantic Ocean after 4 open water dive</a:t>
            </a:r>
            <a:r>
              <a:rPr lang="de-DE" dirty="0" smtClean="0"/>
              <a:t>.</a:t>
            </a:r>
            <a:endParaRPr lang="de-DE" dirty="0" smtClean="0"/>
          </a:p>
        </p:txBody>
      </p:sp>
    </p:spTree>
  </p:cSld>
  <p:clrMapOvr>
    <a:masterClrMapping/>
  </p:clrMapOvr>
  <p:transition>
    <p:wheel spokes="8"/>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de-DE" dirty="0"/>
              <a:t>Ref.: </a:t>
            </a:r>
            <a:r>
              <a:rPr lang="de-DE" u="sng" dirty="0">
                <a:hlinkClick r:id="rId2"/>
              </a:rPr>
              <a:t>http://www.casadiversa.com/tauchausbildung_1682173.html</a:t>
            </a:r>
            <a:endParaRPr lang="es-ES" dirty="0"/>
          </a:p>
        </p:txBody>
      </p:sp>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pic>
        <p:nvPicPr>
          <p:cNvPr id="23553" name="Grafik 5"/>
          <p:cNvPicPr>
            <a:picLocks noChangeAspect="1" noChangeArrowheads="1"/>
          </p:cNvPicPr>
          <p:nvPr/>
        </p:nvPicPr>
        <p:blipFill>
          <a:blip r:embed="rId3" cstate="print"/>
          <a:srcRect/>
          <a:stretch>
            <a:fillRect/>
          </a:stretch>
        </p:blipFill>
        <p:spPr bwMode="auto">
          <a:xfrm>
            <a:off x="1714480" y="642918"/>
            <a:ext cx="1533525" cy="3733806"/>
          </a:xfrm>
          <a:prstGeom prst="rect">
            <a:avLst/>
          </a:prstGeom>
          <a:noFill/>
        </p:spPr>
      </p:pic>
      <p:sp>
        <p:nvSpPr>
          <p:cNvPr id="23555" name="Rectangle 3"/>
          <p:cNvSpPr>
            <a:spLocks noChangeArrowheads="1"/>
          </p:cNvSpPr>
          <p:nvPr/>
        </p:nvSpPr>
        <p:spPr bwMode="auto">
          <a:xfrm>
            <a:off x="0" y="2876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pic>
        <p:nvPicPr>
          <p:cNvPr id="23556" name="Grafik 6"/>
          <p:cNvPicPr>
            <a:picLocks noGrp="1" noChangeAspect="1" noChangeArrowheads="1"/>
          </p:cNvPicPr>
          <p:nvPr>
            <p:ph type="pic" idx="1"/>
          </p:nvPr>
        </p:nvPicPr>
        <p:blipFill>
          <a:blip r:embed="rId4" cstate="print"/>
          <a:srcRect l="4610" r="4610"/>
          <a:stretch>
            <a:fillRect/>
          </a:stretch>
        </p:blipFill>
        <p:spPr bwMode="auto">
          <a:xfrm>
            <a:off x="3286116" y="642918"/>
            <a:ext cx="3945468" cy="3744919"/>
          </a:xfrm>
          <a:prstGeom prst="rect">
            <a:avLst/>
          </a:prstGeom>
          <a:noFill/>
          <a:ln w="9525">
            <a:noFill/>
            <a:miter lim="800000"/>
            <a:headEnd/>
            <a:tailEnd/>
          </a:ln>
        </p:spPr>
      </p:pic>
    </p:spTree>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de-DE" dirty="0" smtClean="0"/>
              <a:t>6.</a:t>
            </a:r>
            <a:r>
              <a:rPr lang="de-DE" dirty="0" smtClean="0">
                <a:solidFill>
                  <a:schemeClr val="bg1"/>
                </a:solidFill>
              </a:rPr>
              <a:t>Buceo</a:t>
            </a:r>
            <a:r>
              <a:rPr lang="de-DE" dirty="0" smtClean="0"/>
              <a:t>/</a:t>
            </a:r>
            <a:r>
              <a:rPr lang="de-DE" dirty="0" smtClean="0">
                <a:solidFill>
                  <a:srgbClr val="7030A0"/>
                </a:solidFill>
              </a:rPr>
              <a:t>Tauchen</a:t>
            </a:r>
            <a:r>
              <a:rPr lang="es-ES" dirty="0"/>
              <a:t/>
            </a:r>
            <a:br>
              <a:rPr lang="es-ES" dirty="0"/>
            </a:br>
            <a:endParaRPr lang="es-ES" dirty="0"/>
          </a:p>
        </p:txBody>
      </p:sp>
      <p:sp>
        <p:nvSpPr>
          <p:cNvPr id="3" name="2 Marcador de contenido"/>
          <p:cNvSpPr>
            <a:spLocks noGrp="1"/>
          </p:cNvSpPr>
          <p:nvPr>
            <p:ph idx="1"/>
          </p:nvPr>
        </p:nvSpPr>
        <p:spPr/>
        <p:txBody>
          <a:bodyPr>
            <a:normAutofit fontScale="92500" lnSpcReduction="20000"/>
          </a:bodyPr>
          <a:lstStyle/>
          <a:p>
            <a:r>
              <a:rPr lang="es-ES" dirty="0">
                <a:solidFill>
                  <a:schemeClr val="bg1"/>
                </a:solidFill>
              </a:rPr>
              <a:t>El centro de buceo se encuentra en el sur de La Gomera y por tanto en la parte de la isla con el clima más estable y más soleada.</a:t>
            </a:r>
          </a:p>
          <a:p>
            <a:r>
              <a:rPr lang="de-DE" dirty="0">
                <a:solidFill>
                  <a:srgbClr val="7030A0"/>
                </a:solidFill>
              </a:rPr>
              <a:t>Die Tauchbasis liegt im Süden La Gomeras und somit in der Wetter stabilsten und sonnigsten Zone der Insel</a:t>
            </a:r>
            <a:r>
              <a:rPr lang="de-DE" dirty="0" smtClean="0">
                <a:solidFill>
                  <a:srgbClr val="7030A0"/>
                </a:solidFill>
              </a:rPr>
              <a:t>.</a:t>
            </a:r>
          </a:p>
          <a:p>
            <a:r>
              <a:rPr lang="en-US" b="1" dirty="0" smtClean="0">
                <a:solidFill>
                  <a:schemeClr val="accent2">
                    <a:lumMod val="75000"/>
                  </a:schemeClr>
                </a:solidFill>
              </a:rPr>
              <a:t>The dive center is located in the south of La </a:t>
            </a:r>
            <a:r>
              <a:rPr lang="en-US" b="1" dirty="0" err="1" smtClean="0">
                <a:solidFill>
                  <a:schemeClr val="accent2">
                    <a:lumMod val="75000"/>
                  </a:schemeClr>
                </a:solidFill>
              </a:rPr>
              <a:t>Gomera</a:t>
            </a:r>
            <a:r>
              <a:rPr lang="en-US" b="1" dirty="0" smtClean="0">
                <a:solidFill>
                  <a:schemeClr val="accent2">
                    <a:lumMod val="75000"/>
                  </a:schemeClr>
                </a:solidFill>
              </a:rPr>
              <a:t> and therefore the part of the island with the most stable and sunnier weather.</a:t>
            </a:r>
          </a:p>
          <a:p>
            <a:endParaRPr lang="es-ES" dirty="0">
              <a:solidFill>
                <a:srgbClr val="7030A0"/>
              </a:solidFill>
            </a:endParaRPr>
          </a:p>
          <a:p>
            <a:pPr>
              <a:buNone/>
            </a:pPr>
            <a:r>
              <a:rPr lang="de-DE" dirty="0">
                <a:solidFill>
                  <a:srgbClr val="7030A0"/>
                </a:solidFill>
              </a:rPr>
              <a:t> </a:t>
            </a:r>
            <a:endParaRPr lang="es-ES" dirty="0">
              <a:solidFill>
                <a:srgbClr val="7030A0"/>
              </a:solidFill>
            </a:endParaRPr>
          </a:p>
          <a:p>
            <a:endParaRPr lang="es-ES" dirty="0"/>
          </a:p>
        </p:txBody>
      </p:sp>
    </p:spTree>
  </p:cSld>
  <p:clrMapOvr>
    <a:masterClrMapping/>
  </p:clrMapOvr>
  <p:transition>
    <p:strips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Ref.: </a:t>
            </a:r>
            <a:r>
              <a:rPr lang="es-ES" dirty="0">
                <a:hlinkClick r:id="rId2"/>
              </a:rPr>
              <a:t>http://www.unterwasser-bild.de/Kanaren/Gomera/E_Gomera.html</a:t>
            </a:r>
            <a:r>
              <a:rPr lang="es-ES" dirty="0"/>
              <a:t/>
            </a:r>
            <a:br>
              <a:rPr lang="es-ES" dirty="0"/>
            </a:br>
            <a:endParaRPr lang="es-ES" dirty="0"/>
          </a:p>
        </p:txBody>
      </p:sp>
      <p:pic>
        <p:nvPicPr>
          <p:cNvPr id="28674" name="Grafik 8"/>
          <p:cNvPicPr>
            <a:picLocks noGrp="1" noChangeAspect="1" noChangeArrowheads="1"/>
          </p:cNvPicPr>
          <p:nvPr>
            <p:ph type="pic" idx="1"/>
          </p:nvPr>
        </p:nvPicPr>
        <p:blipFill>
          <a:blip r:embed="rId3" cstate="print"/>
          <a:srcRect l="5519" r="5519"/>
          <a:stretch>
            <a:fillRect/>
          </a:stretch>
        </p:blipFill>
        <p:spPr bwMode="auto">
          <a:xfrm>
            <a:off x="1763688" y="188640"/>
            <a:ext cx="5486400" cy="4114800"/>
          </a:xfrm>
          <a:prstGeom prst="rect">
            <a:avLst/>
          </a:prstGeom>
          <a:noFill/>
          <a:ln w="9525">
            <a:noFill/>
            <a:miter lim="800000"/>
            <a:headEnd/>
            <a:tailEnd/>
          </a:ln>
        </p:spPr>
      </p:pic>
    </p:spTree>
  </p:cSld>
  <p:clrMapOvr>
    <a:masterClrMapping/>
  </p:clrMapOvr>
  <p:transition>
    <p:newsfla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María DARIAS PADRÓN 2º</a:t>
            </a:r>
            <a:br>
              <a:rPr lang="es-ES" dirty="0" smtClean="0"/>
            </a:br>
            <a:r>
              <a:rPr lang="es-ES" dirty="0" smtClean="0"/>
              <a:t>Rubén VENTURA RAMOS 3º</a:t>
            </a:r>
            <a:endParaRPr lang="es-ES"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xmlns="" val="1197048541"/>
              </p:ext>
            </p:extLst>
          </p:nvPr>
        </p:nvGraphicFramePr>
        <p:xfrm>
          <a:off x="1643479" y="1374837"/>
          <a:ext cx="5857042" cy="4108327"/>
        </p:xfrm>
        <a:graphic>
          <a:graphicData uri="http://schemas.openxmlformats.org/drawingml/2006/table">
            <a:tbl>
              <a:tblPr/>
              <a:tblGrid>
                <a:gridCol w="240302"/>
                <a:gridCol w="909947"/>
                <a:gridCol w="812351"/>
                <a:gridCol w="1007954"/>
                <a:gridCol w="910357"/>
                <a:gridCol w="910357"/>
                <a:gridCol w="1065774"/>
              </a:tblGrid>
              <a:tr h="203766">
                <a:tc gridSpan="7">
                  <a:txBody>
                    <a:bodyPr/>
                    <a:lstStyle/>
                    <a:p>
                      <a:pPr algn="ctr">
                        <a:lnSpc>
                          <a:spcPct val="115000"/>
                        </a:lnSpc>
                        <a:spcAft>
                          <a:spcPts val="0"/>
                        </a:spcAft>
                      </a:pPr>
                      <a:r>
                        <a:rPr lang="de-AT" sz="1200" b="1" dirty="0">
                          <a:latin typeface="Calibri"/>
                          <a:ea typeface="Calibri"/>
                          <a:cs typeface="Times New Roman"/>
                        </a:rPr>
                        <a:t>NATACION Y BUCEO / SCHWIMMEN UND TAUCHEN</a:t>
                      </a:r>
                      <a:endParaRPr lang="es-ES" sz="700" dirty="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249047">
                <a:tc>
                  <a:txBody>
                    <a:bodyPr/>
                    <a:lstStyle/>
                    <a:p>
                      <a:pPr algn="ctr">
                        <a:lnSpc>
                          <a:spcPct val="115000"/>
                        </a:lnSpc>
                        <a:spcAft>
                          <a:spcPts val="0"/>
                        </a:spcAft>
                      </a:pP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b="1">
                          <a:latin typeface="Calibri"/>
                          <a:ea typeface="Calibri"/>
                          <a:cs typeface="Times New Roman"/>
                        </a:rPr>
                        <a:t>ACTIVIDAD</a:t>
                      </a:r>
                      <a:endParaRPr lang="es-ES" sz="700">
                        <a:latin typeface="Calibri"/>
                        <a:ea typeface="Calibri"/>
                        <a:cs typeface="Times New Roman"/>
                      </a:endParaRPr>
                    </a:p>
                  </a:txBody>
                  <a:tcPr marL="44297" marR="442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b="1">
                          <a:latin typeface="Calibri"/>
                          <a:ea typeface="Calibri"/>
                          <a:cs typeface="Times New Roman"/>
                        </a:rPr>
                        <a:t>NOMBRE DE LA EMPRESA</a:t>
                      </a:r>
                      <a:endParaRPr lang="es-ES" sz="700">
                        <a:latin typeface="Calibri"/>
                        <a:ea typeface="Calibri"/>
                        <a:cs typeface="Times New Roman"/>
                      </a:endParaRPr>
                    </a:p>
                  </a:txBody>
                  <a:tcPr marL="44297" marR="442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b="1">
                          <a:latin typeface="Calibri"/>
                          <a:ea typeface="Calibri"/>
                          <a:cs typeface="Times New Roman"/>
                        </a:rPr>
                        <a:t>DIRECCIÓN POSTAL</a:t>
                      </a:r>
                      <a:endParaRPr lang="es-ES" sz="700">
                        <a:latin typeface="Calibri"/>
                        <a:ea typeface="Calibri"/>
                        <a:cs typeface="Times New Roman"/>
                      </a:endParaRPr>
                    </a:p>
                  </a:txBody>
                  <a:tcPr marL="44297" marR="442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b="1">
                          <a:latin typeface="Calibri"/>
                          <a:ea typeface="Calibri"/>
                          <a:cs typeface="Times New Roman"/>
                        </a:rPr>
                        <a:t>TELÉFONO</a:t>
                      </a:r>
                      <a:endParaRPr lang="es-ES" sz="700">
                        <a:latin typeface="Calibri"/>
                        <a:ea typeface="Calibri"/>
                        <a:cs typeface="Times New Roman"/>
                      </a:endParaRPr>
                    </a:p>
                  </a:txBody>
                  <a:tcPr marL="44297" marR="442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b="1">
                          <a:latin typeface="Calibri"/>
                          <a:ea typeface="Calibri"/>
                          <a:cs typeface="Times New Roman"/>
                        </a:rPr>
                        <a:t>PÁGINA WEB (www.)</a:t>
                      </a:r>
                      <a:endParaRPr lang="es-ES" sz="700">
                        <a:latin typeface="Calibri"/>
                        <a:ea typeface="Calibri"/>
                        <a:cs typeface="Times New Roman"/>
                      </a:endParaRPr>
                    </a:p>
                  </a:txBody>
                  <a:tcPr marL="44297" marR="442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b="1">
                          <a:latin typeface="Calibri"/>
                          <a:ea typeface="Calibri"/>
                          <a:cs typeface="Times New Roman"/>
                        </a:rPr>
                        <a:t>MAIL (@)</a:t>
                      </a:r>
                      <a:endParaRPr lang="es-ES" sz="700">
                        <a:latin typeface="Calibri"/>
                        <a:ea typeface="Calibri"/>
                        <a:cs typeface="Times New Roman"/>
                      </a:endParaRPr>
                    </a:p>
                  </a:txBody>
                  <a:tcPr marL="44297" marR="442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095">
                <a:tc>
                  <a:txBody>
                    <a:bodyPr/>
                    <a:lstStyle/>
                    <a:p>
                      <a:pPr algn="l">
                        <a:lnSpc>
                          <a:spcPct val="115000"/>
                        </a:lnSpc>
                        <a:spcAft>
                          <a:spcPts val="1000"/>
                        </a:spcAft>
                      </a:pPr>
                      <a:r>
                        <a:rPr lang="es-ES" sz="700">
                          <a:latin typeface="Calibri"/>
                          <a:ea typeface="Calibri"/>
                          <a:cs typeface="Times New Roman"/>
                        </a:rPr>
                        <a:t>1</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5000"/>
                        </a:lnSpc>
                        <a:spcAft>
                          <a:spcPts val="1000"/>
                        </a:spcAft>
                      </a:pPr>
                      <a:r>
                        <a:rPr lang="es-ES" sz="700" kern="1200" dirty="0">
                          <a:solidFill>
                            <a:schemeClr val="bg1"/>
                          </a:solidFill>
                          <a:latin typeface="Calibri"/>
                          <a:ea typeface="Calibri"/>
                          <a:cs typeface="Times New Roman"/>
                        </a:rPr>
                        <a:t>Snorkelling</a:t>
                      </a:r>
                    </a:p>
                    <a:p>
                      <a:pPr marL="0" algn="l" defTabSz="914400" rtl="0" eaLnBrk="1" latinLnBrk="0" hangingPunct="1">
                        <a:lnSpc>
                          <a:spcPct val="115000"/>
                        </a:lnSpc>
                        <a:spcAft>
                          <a:spcPts val="1000"/>
                        </a:spcAft>
                      </a:pPr>
                      <a:r>
                        <a:rPr lang="es-ES" sz="700" kern="1200" dirty="0" err="1">
                          <a:solidFill>
                            <a:srgbClr val="7030A0"/>
                          </a:solidFill>
                          <a:latin typeface="Calibri"/>
                          <a:ea typeface="Calibri"/>
                          <a:cs typeface="Times New Roman"/>
                        </a:rPr>
                        <a:t>Schnorcheln</a:t>
                      </a:r>
                      <a:endParaRPr lang="es-ES" sz="700" kern="1200" dirty="0">
                        <a:solidFill>
                          <a:srgbClr val="7030A0"/>
                        </a:solidFill>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a:latin typeface="Calibri"/>
                          <a:ea typeface="Calibri"/>
                          <a:cs typeface="Times New Roman"/>
                        </a:rPr>
                        <a:t>Splash gomera</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a:latin typeface="Calibri"/>
                          <a:ea typeface="Calibri"/>
                          <a:cs typeface="Times New Roman"/>
                        </a:rPr>
                        <a:t>Edificio Playa Santiago, Local 10 Calle Santiago Apóstol, 38810</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a:latin typeface="Calibri"/>
                          <a:ea typeface="Calibri"/>
                          <a:cs typeface="Times New Roman"/>
                        </a:rPr>
                        <a:t>626 658 901</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2"/>
                        </a:rPr>
                        <a:t>http://www.splashgomera.com/water-sports-excursions/snorkelling</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u="sng">
                          <a:solidFill>
                            <a:srgbClr val="0000FF"/>
                          </a:solidFill>
                          <a:latin typeface="Calibri"/>
                          <a:ea typeface="Calibri"/>
                          <a:cs typeface="Times New Roman"/>
                          <a:hlinkClick r:id="rId3"/>
                        </a:rPr>
                        <a:t>info@splahsgomera.es</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571">
                <a:tc>
                  <a:txBody>
                    <a:bodyPr/>
                    <a:lstStyle/>
                    <a:p>
                      <a:pPr algn="l">
                        <a:lnSpc>
                          <a:spcPct val="115000"/>
                        </a:lnSpc>
                        <a:spcAft>
                          <a:spcPts val="0"/>
                        </a:spcAft>
                      </a:pPr>
                      <a:r>
                        <a:rPr lang="es-ES" sz="700">
                          <a:latin typeface="Calibri"/>
                          <a:ea typeface="Calibri"/>
                          <a:cs typeface="Calibri"/>
                        </a:rPr>
                        <a:t>2</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5000"/>
                        </a:lnSpc>
                        <a:spcAft>
                          <a:spcPts val="1000"/>
                        </a:spcAft>
                      </a:pPr>
                      <a:r>
                        <a:rPr lang="es-ES" sz="700" kern="1200">
                          <a:solidFill>
                            <a:schemeClr val="bg1"/>
                          </a:solidFill>
                          <a:latin typeface="Calibri"/>
                          <a:ea typeface="Calibri"/>
                          <a:cs typeface="Times New Roman"/>
                        </a:rPr>
                        <a:t>Buceo</a:t>
                      </a:r>
                    </a:p>
                    <a:p>
                      <a:pPr algn="l">
                        <a:lnSpc>
                          <a:spcPct val="115000"/>
                        </a:lnSpc>
                        <a:spcAft>
                          <a:spcPts val="0"/>
                        </a:spcAft>
                      </a:pPr>
                      <a:r>
                        <a:rPr lang="es-ES" sz="700" kern="1200">
                          <a:solidFill>
                            <a:srgbClr val="7030A0"/>
                          </a:solidFill>
                          <a:latin typeface="Calibri"/>
                          <a:ea typeface="Calibri"/>
                          <a:cs typeface="Times New Roman"/>
                        </a:rPr>
                        <a:t>Tauchen</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a:latin typeface="Calibri"/>
                          <a:ea typeface="Calibri"/>
                          <a:cs typeface="Calibri"/>
                        </a:rPr>
                        <a:t>Splash Gomera</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a:latin typeface="Calibri"/>
                          <a:ea typeface="Calibri"/>
                          <a:cs typeface="Times New Roman"/>
                        </a:rPr>
                        <a:t>Edificio Playa Santiago, Local 10 Calle Santiago Apóstol, 38810</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a:latin typeface="Calibri"/>
                          <a:ea typeface="Calibri"/>
                          <a:cs typeface="Calibri"/>
                        </a:rPr>
                        <a:t>626 658901</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4"/>
                        </a:rPr>
                        <a:t>http://www.splashgomera.es/diving/padi-diving-resort</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5"/>
                        </a:rPr>
                        <a:t>info@splashgomera.es</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7142">
                <a:tc>
                  <a:txBody>
                    <a:bodyPr/>
                    <a:lstStyle/>
                    <a:p>
                      <a:pPr algn="l">
                        <a:lnSpc>
                          <a:spcPct val="115000"/>
                        </a:lnSpc>
                        <a:spcAft>
                          <a:spcPts val="1000"/>
                        </a:spcAft>
                      </a:pPr>
                      <a:r>
                        <a:rPr lang="es-ES" sz="700">
                          <a:latin typeface="Calibri"/>
                          <a:ea typeface="Calibri"/>
                          <a:cs typeface="Times New Roman"/>
                        </a:rPr>
                        <a:t>3</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kern="1200">
                          <a:solidFill>
                            <a:schemeClr val="bg1"/>
                          </a:solidFill>
                          <a:latin typeface="Calibri"/>
                          <a:ea typeface="Calibri"/>
                          <a:cs typeface="Times New Roman"/>
                        </a:rPr>
                        <a:t>Piscina</a:t>
                      </a:r>
                    </a:p>
                    <a:p>
                      <a:pPr algn="l">
                        <a:lnSpc>
                          <a:spcPct val="115000"/>
                        </a:lnSpc>
                        <a:spcAft>
                          <a:spcPts val="1000"/>
                        </a:spcAft>
                      </a:pPr>
                      <a:r>
                        <a:rPr lang="es-ES" sz="700" kern="1200">
                          <a:solidFill>
                            <a:srgbClr val="7030A0"/>
                          </a:solidFill>
                          <a:latin typeface="Calibri"/>
                          <a:ea typeface="Calibri"/>
                          <a:cs typeface="Times New Roman"/>
                        </a:rPr>
                        <a:t>Schwimmbad</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a:latin typeface="Calibri"/>
                          <a:ea typeface="Calibri"/>
                          <a:cs typeface="Times New Roman"/>
                        </a:rPr>
                        <a:t>Ayuntamiento de Vallehermoso</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a:latin typeface="Calibri"/>
                          <a:ea typeface="Calibri"/>
                          <a:cs typeface="Times New Roman"/>
                        </a:rPr>
                        <a:t>38840</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a:latin typeface="Calibri"/>
                          <a:ea typeface="Calibri"/>
                          <a:cs typeface="Times New Roman"/>
                        </a:rPr>
                        <a:t>922800000</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6"/>
                        </a:rPr>
                        <a:t>http://www.vallehermosoweb.es/index.php?option=com_content&amp;view=category&amp;layout=blog&amp;id=175&amp;Itemid=516</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7"/>
                        </a:rPr>
                        <a:t>http://www.vallehermosoweb.es/index.php?option=com_mailto&amp;tmpl=component&amp;link=07befc154bf9470df390bf0910629f890c07e322</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7142">
                <a:tc>
                  <a:txBody>
                    <a:bodyPr/>
                    <a:lstStyle/>
                    <a:p>
                      <a:pPr algn="l">
                        <a:lnSpc>
                          <a:spcPct val="115000"/>
                        </a:lnSpc>
                        <a:spcAft>
                          <a:spcPts val="1000"/>
                        </a:spcAft>
                      </a:pPr>
                      <a:r>
                        <a:rPr lang="es-ES" sz="700">
                          <a:latin typeface="Calibri"/>
                          <a:ea typeface="Calibri"/>
                          <a:cs typeface="Times New Roman"/>
                        </a:rPr>
                        <a:t>4</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5000"/>
                        </a:lnSpc>
                        <a:spcAft>
                          <a:spcPts val="1000"/>
                        </a:spcAft>
                      </a:pPr>
                      <a:r>
                        <a:rPr lang="es-ES" sz="700" kern="1200">
                          <a:solidFill>
                            <a:schemeClr val="bg1"/>
                          </a:solidFill>
                          <a:latin typeface="Calibri"/>
                          <a:ea typeface="Calibri"/>
                          <a:cs typeface="Times New Roman"/>
                        </a:rPr>
                        <a:t>Natacion</a:t>
                      </a:r>
                    </a:p>
                    <a:p>
                      <a:pPr algn="l">
                        <a:lnSpc>
                          <a:spcPct val="115000"/>
                        </a:lnSpc>
                        <a:spcAft>
                          <a:spcPts val="1000"/>
                        </a:spcAft>
                      </a:pPr>
                      <a:r>
                        <a:rPr lang="es-ES" sz="700" kern="1200">
                          <a:solidFill>
                            <a:srgbClr val="7030A0"/>
                          </a:solidFill>
                          <a:latin typeface="Calibri"/>
                          <a:ea typeface="Calibri"/>
                          <a:cs typeface="Times New Roman"/>
                        </a:rPr>
                        <a:t>Schwimmen</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s-ES" sz="700">
                          <a:latin typeface="Calibri"/>
                          <a:ea typeface="Calibri"/>
                          <a:cs typeface="Times New Roman"/>
                        </a:rPr>
                        <a:t>Parador de turismo de la gomera</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dirty="0">
                          <a:latin typeface="Calibri"/>
                          <a:ea typeface="Calibri"/>
                          <a:cs typeface="Times New Roman"/>
                        </a:rPr>
                        <a:t>LLANO DE LA HORCA, LA LOMADA, san </a:t>
                      </a:r>
                      <a:r>
                        <a:rPr lang="es-ES" sz="700" dirty="0" err="1">
                          <a:latin typeface="Calibri"/>
                          <a:ea typeface="Calibri"/>
                          <a:cs typeface="Times New Roman"/>
                        </a:rPr>
                        <a:t>sebastian</a:t>
                      </a:r>
                      <a:endParaRPr lang="es-ES" sz="700" dirty="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algn="l" fontAlgn="base">
                        <a:lnSpc>
                          <a:spcPts val="1310"/>
                        </a:lnSpc>
                        <a:spcBef>
                          <a:spcPts val="980"/>
                        </a:spcBef>
                        <a:spcAft>
                          <a:spcPts val="1310"/>
                        </a:spcAft>
                      </a:pPr>
                      <a:r>
                        <a:rPr lang="es-ES" sz="700">
                          <a:latin typeface="Calibri"/>
                          <a:ea typeface="Calibri"/>
                          <a:cs typeface="Times New Roman"/>
                        </a:rPr>
                        <a:t>922 871 100</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8"/>
                        </a:rPr>
                        <a:t>http://piscinas.dext.es/parador-de-turismo-de-la-gomera-natacion-en-san-sebastian-de-la-gomera-38800</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u="sng">
                          <a:solidFill>
                            <a:srgbClr val="0000FF"/>
                          </a:solidFill>
                          <a:latin typeface="Calibri"/>
                          <a:ea typeface="Calibri"/>
                          <a:cs typeface="Times New Roman"/>
                          <a:hlinkClick r:id="rId9"/>
                        </a:rPr>
                        <a:t>http://piscinas.dext.es/natacion/san-sebastian-de-la-gomera</a:t>
                      </a:r>
                      <a:r>
                        <a:rPr lang="es-ES" sz="700">
                          <a:latin typeface="Calibri"/>
                          <a:ea typeface="Calibri"/>
                          <a:cs typeface="Times New Roman"/>
                        </a:rPr>
                        <a:t>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2618">
                <a:tc>
                  <a:txBody>
                    <a:bodyPr/>
                    <a:lstStyle/>
                    <a:p>
                      <a:pPr algn="l">
                        <a:lnSpc>
                          <a:spcPct val="115000"/>
                        </a:lnSpc>
                        <a:spcAft>
                          <a:spcPts val="1000"/>
                        </a:spcAft>
                      </a:pPr>
                      <a:r>
                        <a:rPr lang="es-ES" sz="700">
                          <a:latin typeface="Calibri"/>
                          <a:ea typeface="Calibri"/>
                          <a:cs typeface="Times New Roman"/>
                        </a:rPr>
                        <a:t>5</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5000"/>
                        </a:lnSpc>
                        <a:spcAft>
                          <a:spcPts val="1000"/>
                        </a:spcAft>
                      </a:pPr>
                      <a:r>
                        <a:rPr lang="es-ES" sz="700" kern="1200">
                          <a:solidFill>
                            <a:schemeClr val="bg1"/>
                          </a:solidFill>
                          <a:latin typeface="Calibri"/>
                          <a:ea typeface="Calibri"/>
                          <a:cs typeface="Times New Roman"/>
                        </a:rPr>
                        <a:t>Cursos de Buceo</a:t>
                      </a:r>
                    </a:p>
                    <a:p>
                      <a:pPr algn="l">
                        <a:lnSpc>
                          <a:spcPct val="115000"/>
                        </a:lnSpc>
                        <a:spcAft>
                          <a:spcPts val="1000"/>
                        </a:spcAft>
                      </a:pPr>
                      <a:r>
                        <a:rPr lang="es-ES" sz="700" kern="1200">
                          <a:solidFill>
                            <a:srgbClr val="7030A0"/>
                          </a:solidFill>
                          <a:latin typeface="Calibri"/>
                          <a:ea typeface="Calibri"/>
                          <a:cs typeface="Times New Roman"/>
                        </a:rPr>
                        <a:t>Tauchkurse</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s-ES" sz="700">
                          <a:latin typeface="Calibri"/>
                          <a:ea typeface="Calibri"/>
                          <a:cs typeface="Times New Roman"/>
                        </a:rPr>
                        <a:t>Casa diversa</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a:solidFill>
                            <a:srgbClr val="000000"/>
                          </a:solidFill>
                          <a:latin typeface="Verdana"/>
                          <a:ea typeface="Calibri"/>
                          <a:cs typeface="Times New Roman"/>
                        </a:rPr>
                        <a:t>Las Nuevitas 42</a:t>
                      </a:r>
                      <a:br>
                        <a:rPr lang="es-ES" sz="700">
                          <a:solidFill>
                            <a:srgbClr val="000000"/>
                          </a:solidFill>
                          <a:latin typeface="Verdana"/>
                          <a:ea typeface="Calibri"/>
                          <a:cs typeface="Times New Roman"/>
                        </a:rPr>
                      </a:br>
                      <a:r>
                        <a:rPr lang="es-ES" sz="700">
                          <a:solidFill>
                            <a:srgbClr val="000000"/>
                          </a:solidFill>
                          <a:latin typeface="Verdana"/>
                          <a:ea typeface="Calibri"/>
                          <a:cs typeface="Times New Roman"/>
                        </a:rPr>
                        <a:t>38820 Hermigua/La Gomera</a:t>
                      </a:r>
                      <a:br>
                        <a:rPr lang="es-ES" sz="700">
                          <a:solidFill>
                            <a:srgbClr val="000000"/>
                          </a:solidFill>
                          <a:latin typeface="Verdana"/>
                          <a:ea typeface="Calibri"/>
                          <a:cs typeface="Times New Roman"/>
                        </a:rPr>
                      </a:br>
                      <a:r>
                        <a:rPr lang="es-ES" sz="700">
                          <a:solidFill>
                            <a:srgbClr val="000000"/>
                          </a:solidFill>
                          <a:latin typeface="Verdana"/>
                          <a:ea typeface="Calibri"/>
                          <a:cs typeface="Times New Roman"/>
                        </a:rPr>
                        <a:t>Islas Canarias</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algn="l" defTabSz="914400" rtl="0" eaLnBrk="1" fontAlgn="base" latinLnBrk="0" hangingPunct="1">
                        <a:lnSpc>
                          <a:spcPts val="1310"/>
                        </a:lnSpc>
                        <a:spcBef>
                          <a:spcPts val="980"/>
                        </a:spcBef>
                        <a:spcAft>
                          <a:spcPts val="1310"/>
                        </a:spcAft>
                      </a:pPr>
                      <a:r>
                        <a:rPr lang="es-ES" sz="700" kern="1200">
                          <a:solidFill>
                            <a:schemeClr val="tx1"/>
                          </a:solidFill>
                          <a:latin typeface="Calibri"/>
                          <a:ea typeface="Calibri"/>
                          <a:cs typeface="Times New Roman"/>
                        </a:rPr>
                        <a:t>922 880 911</a:t>
                      </a:r>
                      <a:br>
                        <a:rPr lang="es-ES" sz="700" kern="1200">
                          <a:solidFill>
                            <a:schemeClr val="tx1"/>
                          </a:solidFill>
                          <a:latin typeface="Calibri"/>
                          <a:ea typeface="Calibri"/>
                          <a:cs typeface="Times New Roman"/>
                        </a:rPr>
                      </a:br>
                      <a:r>
                        <a:rPr lang="es-ES" sz="700" kern="1200">
                          <a:solidFill>
                            <a:schemeClr val="tx1"/>
                          </a:solidFill>
                          <a:latin typeface="Calibri"/>
                          <a:ea typeface="Calibri"/>
                          <a:cs typeface="Times New Roman"/>
                        </a:rPr>
                        <a:t>660 921 809</a:t>
                      </a:r>
                      <a:br>
                        <a:rPr lang="es-ES" sz="700" kern="1200">
                          <a:solidFill>
                            <a:schemeClr val="tx1"/>
                          </a:solidFill>
                          <a:latin typeface="Calibri"/>
                          <a:ea typeface="Calibri"/>
                          <a:cs typeface="Times New Roman"/>
                        </a:rPr>
                      </a:br>
                      <a:r>
                        <a:rPr lang="es-ES" sz="700" kern="1200">
                          <a:solidFill>
                            <a:schemeClr val="tx1"/>
                          </a:solidFill>
                          <a:latin typeface="Calibri"/>
                          <a:ea typeface="Calibri"/>
                          <a:cs typeface="Times New Roman"/>
                        </a:rPr>
                        <a:t>1758843762</a:t>
                      </a:r>
                      <a:br>
                        <a:rPr lang="es-ES" sz="700" kern="1200">
                          <a:solidFill>
                            <a:schemeClr val="tx1"/>
                          </a:solidFill>
                          <a:latin typeface="Calibri"/>
                          <a:ea typeface="Calibri"/>
                          <a:cs typeface="Times New Roman"/>
                        </a:rPr>
                      </a:br>
                      <a:r>
                        <a:rPr lang="es-ES" sz="700" kern="1200">
                          <a:solidFill>
                            <a:schemeClr val="tx1"/>
                          </a:solidFill>
                          <a:latin typeface="Calibri"/>
                          <a:ea typeface="Calibri"/>
                          <a:cs typeface="Times New Roman"/>
                        </a:rPr>
                        <a:t>689 450 971 </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u="sng">
                          <a:solidFill>
                            <a:srgbClr val="0000FF"/>
                          </a:solidFill>
                          <a:latin typeface="Verdana"/>
                          <a:ea typeface="Calibri"/>
                          <a:cs typeface="Times New Roman"/>
                          <a:hlinkClick r:id="rId10"/>
                        </a:rPr>
                        <a:t>http://www.casadiversa.com/tauchausbildung_1682173.html</a:t>
                      </a:r>
                      <a:r>
                        <a:rPr lang="es-ES" sz="700">
                          <a:solidFill>
                            <a:srgbClr val="000000"/>
                          </a:solidFill>
                          <a:latin typeface="Verdana"/>
                          <a:ea typeface="Calibri"/>
                          <a:cs typeface="Times New Roman"/>
                        </a:rPr>
                        <a:t> </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11"/>
                        </a:rPr>
                        <a:t>casadiversa@hotmail.com</a:t>
                      </a:r>
                      <a:br>
                        <a:rPr lang="es-ES" sz="700" u="sng">
                          <a:solidFill>
                            <a:srgbClr val="0000FF"/>
                          </a:solidFill>
                          <a:latin typeface="Calibri"/>
                          <a:ea typeface="Calibri"/>
                          <a:cs typeface="Times New Roman"/>
                          <a:hlinkClick r:id="rId11"/>
                        </a:rPr>
                      </a:br>
                      <a:r>
                        <a:rPr lang="es-ES" sz="700" u="sng">
                          <a:solidFill>
                            <a:srgbClr val="0000FF"/>
                          </a:solidFill>
                          <a:latin typeface="Calibri"/>
                          <a:ea typeface="Calibri"/>
                          <a:cs typeface="Times New Roman"/>
                          <a:hlinkClick r:id="rId11"/>
                        </a:rPr>
                        <a:t>raquelnunu@gmail.com</a:t>
                      </a:r>
                      <a:r>
                        <a:rPr lang="es-ES" sz="700" b="1" u="sng">
                          <a:solidFill>
                            <a:srgbClr val="0000FF"/>
                          </a:solidFill>
                          <a:latin typeface="Calibri"/>
                          <a:ea typeface="Calibri"/>
                          <a:cs typeface="Times New Roman"/>
                        </a:rPr>
                        <a:t>  </a:t>
                      </a:r>
                      <a:r>
                        <a:rPr lang="es-ES" sz="700" u="sng">
                          <a:solidFill>
                            <a:srgbClr val="0000FF"/>
                          </a:solidFill>
                          <a:latin typeface="Calibri"/>
                          <a:ea typeface="Calibri"/>
                          <a:cs typeface="Times New Roman"/>
                        </a:rPr>
                        <a:t/>
                      </a:r>
                      <a:br>
                        <a:rPr lang="es-ES" sz="700" u="sng">
                          <a:solidFill>
                            <a:srgbClr val="0000FF"/>
                          </a:solidFill>
                          <a:latin typeface="Calibri"/>
                          <a:ea typeface="Calibri"/>
                          <a:cs typeface="Times New Roman"/>
                        </a:rPr>
                      </a:br>
                      <a:r>
                        <a:rPr lang="es-ES" sz="700" u="sng">
                          <a:solidFill>
                            <a:srgbClr val="0000FF"/>
                          </a:solidFill>
                          <a:latin typeface="Calibri"/>
                          <a:ea typeface="Calibri"/>
                          <a:cs typeface="Times New Roman"/>
                          <a:hlinkClick r:id="rId12"/>
                        </a:rPr>
                        <a:t>raquelnorbert@hotmail.com</a:t>
                      </a:r>
                      <a:r>
                        <a:rPr lang="es-ES" sz="700" u="sng">
                          <a:solidFill>
                            <a:srgbClr val="0000FF"/>
                          </a:solidFill>
                          <a:latin typeface="Calibri"/>
                          <a:ea typeface="Calibri"/>
                          <a:cs typeface="Times New Roman"/>
                        </a:rPr>
                        <a:t> </a:t>
                      </a:r>
                      <a:br>
                        <a:rPr lang="es-ES" sz="700" u="sng">
                          <a:solidFill>
                            <a:srgbClr val="0000FF"/>
                          </a:solidFill>
                          <a:latin typeface="Calibri"/>
                          <a:ea typeface="Calibri"/>
                          <a:cs typeface="Times New Roman"/>
                        </a:rPr>
                      </a:br>
                      <a:r>
                        <a:rPr lang="es-ES" sz="700" u="sng">
                          <a:solidFill>
                            <a:srgbClr val="0000FF"/>
                          </a:solidFill>
                          <a:latin typeface="Calibri"/>
                          <a:ea typeface="Calibri"/>
                          <a:cs typeface="Times New Roman"/>
                          <a:hlinkClick r:id="rId13"/>
                        </a:rPr>
                        <a:t>goazul@hotmail.es</a:t>
                      </a:r>
                      <a:r>
                        <a:rPr lang="es-ES" sz="700" u="sng">
                          <a:solidFill>
                            <a:srgbClr val="0000FF"/>
                          </a:solidFill>
                          <a:latin typeface="Calibri"/>
                          <a:ea typeface="Calibri"/>
                          <a:cs typeface="Times New Roman"/>
                        </a:rPr>
                        <a:t>  </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2618">
                <a:tc>
                  <a:txBody>
                    <a:bodyPr/>
                    <a:lstStyle/>
                    <a:p>
                      <a:pPr algn="l">
                        <a:lnSpc>
                          <a:spcPct val="115000"/>
                        </a:lnSpc>
                        <a:spcAft>
                          <a:spcPts val="1000"/>
                        </a:spcAft>
                      </a:pPr>
                      <a:r>
                        <a:rPr lang="es-ES" sz="700">
                          <a:latin typeface="Calibri"/>
                          <a:ea typeface="Calibri"/>
                          <a:cs typeface="Times New Roman"/>
                        </a:rPr>
                        <a:t>6</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5000"/>
                        </a:lnSpc>
                        <a:spcAft>
                          <a:spcPts val="1000"/>
                        </a:spcAft>
                      </a:pPr>
                      <a:r>
                        <a:rPr lang="es-ES" sz="700" kern="1200">
                          <a:solidFill>
                            <a:schemeClr val="bg1"/>
                          </a:solidFill>
                          <a:latin typeface="Calibri"/>
                          <a:ea typeface="Calibri"/>
                          <a:cs typeface="Times New Roman"/>
                        </a:rPr>
                        <a:t>Buceo</a:t>
                      </a:r>
                    </a:p>
                    <a:p>
                      <a:pPr algn="l">
                        <a:lnSpc>
                          <a:spcPct val="115000"/>
                        </a:lnSpc>
                        <a:spcAft>
                          <a:spcPts val="1000"/>
                        </a:spcAft>
                      </a:pPr>
                      <a:r>
                        <a:rPr lang="es-ES" sz="700" kern="1200">
                          <a:solidFill>
                            <a:srgbClr val="7030A0"/>
                          </a:solidFill>
                          <a:latin typeface="Calibri"/>
                          <a:ea typeface="Calibri"/>
                          <a:cs typeface="Times New Roman"/>
                        </a:rPr>
                        <a:t>Tauchen</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s-ES" sz="700">
                          <a:latin typeface="Calibri"/>
                          <a:ea typeface="Calibri"/>
                          <a:cs typeface="Times New Roman"/>
                        </a:rPr>
                        <a:t>Gomera dive resort</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a:latin typeface="Calibri"/>
                          <a:ea typeface="Calibri"/>
                          <a:cs typeface="Times New Roman"/>
                        </a:rPr>
                        <a:t>Avda. Marítima, 2 Playa de Santiago</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lnSpc>
                          <a:spcPts val="1310"/>
                        </a:lnSpc>
                        <a:spcAft>
                          <a:spcPts val="0"/>
                        </a:spcAft>
                      </a:pPr>
                      <a:r>
                        <a:rPr lang="es-ES" sz="700">
                          <a:latin typeface="Calibri"/>
                          <a:ea typeface="Calibri"/>
                          <a:cs typeface="Times New Roman"/>
                        </a:rPr>
                        <a:t>922 895 902</a:t>
                      </a: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700" u="sng">
                          <a:solidFill>
                            <a:srgbClr val="0000FF"/>
                          </a:solidFill>
                          <a:latin typeface="Calibri"/>
                          <a:ea typeface="Calibri"/>
                          <a:cs typeface="Times New Roman"/>
                          <a:hlinkClick r:id="rId14"/>
                        </a:rPr>
                        <a:t>http://www.taucher.net/edb/Gomera-Dive-Resort__Playa_de_Santiago__La_Gomera_b1434.html</a:t>
                      </a:r>
                      <a:endParaRPr lang="es-ES" sz="70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1000"/>
                        </a:spcAft>
                      </a:pPr>
                      <a:r>
                        <a:rPr lang="es-ES" sz="700" u="sng" dirty="0">
                          <a:solidFill>
                            <a:srgbClr val="0000FF"/>
                          </a:solidFill>
                          <a:latin typeface="Calibri"/>
                          <a:ea typeface="Calibri"/>
                          <a:cs typeface="Times New Roman"/>
                          <a:hlinkClick r:id="rId15"/>
                        </a:rPr>
                        <a:t>http://www.taucher.net/sm.html?mode=edbkat&amp;p1=1434</a:t>
                      </a:r>
                      <a:endParaRPr lang="es-ES" sz="700" dirty="0">
                        <a:latin typeface="Calibri"/>
                        <a:ea typeface="Calibri"/>
                        <a:cs typeface="Times New Roman"/>
                      </a:endParaRPr>
                    </a:p>
                  </a:txBody>
                  <a:tcPr marL="44297" marR="4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Grafik 7"/>
          <p:cNvPicPr>
            <a:picLocks noChangeAspect="1" noChangeArrowheads="1"/>
          </p:cNvPicPr>
          <p:nvPr/>
        </p:nvPicPr>
        <p:blipFill>
          <a:blip r:embed="rId2" cstate="print"/>
          <a:srcRect/>
          <a:stretch>
            <a:fillRect/>
          </a:stretch>
        </p:blipFill>
        <p:spPr bwMode="auto">
          <a:xfrm>
            <a:off x="1500166" y="714356"/>
            <a:ext cx="5500726" cy="5091508"/>
          </a:xfrm>
          <a:prstGeom prst="rect">
            <a:avLst/>
          </a:prstGeom>
          <a:noFill/>
          <a:ln w="9525">
            <a:noFill/>
            <a:miter lim="800000"/>
            <a:headEnd/>
            <a:tailEnd/>
          </a:ln>
        </p:spPr>
      </p:pic>
      <p:cxnSp>
        <p:nvCxnSpPr>
          <p:cNvPr id="6" name="5 Conector recto de flecha"/>
          <p:cNvCxnSpPr/>
          <p:nvPr/>
        </p:nvCxnSpPr>
        <p:spPr>
          <a:xfrm rot="16200000" flipV="1">
            <a:off x="4786314" y="5643578"/>
            <a:ext cx="500066"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p:cNvCxnSpPr/>
          <p:nvPr/>
        </p:nvCxnSpPr>
        <p:spPr>
          <a:xfrm rot="10800000" flipV="1">
            <a:off x="4786314" y="1500174"/>
            <a:ext cx="2500330" cy="7858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rot="10800000">
            <a:off x="6500826" y="4143380"/>
            <a:ext cx="1143008" cy="4286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7358082" y="1142984"/>
            <a:ext cx="357190" cy="369332"/>
          </a:xfrm>
          <a:prstGeom prst="rect">
            <a:avLst/>
          </a:prstGeom>
          <a:noFill/>
        </p:spPr>
        <p:txBody>
          <a:bodyPr wrap="square" rtlCol="0">
            <a:spAutoFit/>
          </a:bodyPr>
          <a:lstStyle/>
          <a:p>
            <a:r>
              <a:rPr lang="es-ES" dirty="0" smtClean="0"/>
              <a:t>5</a:t>
            </a:r>
            <a:endParaRPr lang="es-ES" dirty="0"/>
          </a:p>
        </p:txBody>
      </p:sp>
      <p:sp>
        <p:nvSpPr>
          <p:cNvPr id="12" name="11 CuadroTexto"/>
          <p:cNvSpPr txBox="1"/>
          <p:nvPr/>
        </p:nvSpPr>
        <p:spPr>
          <a:xfrm>
            <a:off x="7643834" y="4500570"/>
            <a:ext cx="357190" cy="369332"/>
          </a:xfrm>
          <a:prstGeom prst="rect">
            <a:avLst/>
          </a:prstGeom>
          <a:noFill/>
        </p:spPr>
        <p:txBody>
          <a:bodyPr wrap="square" rtlCol="0">
            <a:spAutoFit/>
          </a:bodyPr>
          <a:lstStyle/>
          <a:p>
            <a:r>
              <a:rPr lang="es-ES" dirty="0" smtClean="0"/>
              <a:t>4</a:t>
            </a:r>
            <a:endParaRPr lang="es-ES" dirty="0"/>
          </a:p>
        </p:txBody>
      </p:sp>
      <p:sp>
        <p:nvSpPr>
          <p:cNvPr id="13" name="12 CuadroTexto"/>
          <p:cNvSpPr txBox="1"/>
          <p:nvPr/>
        </p:nvSpPr>
        <p:spPr>
          <a:xfrm>
            <a:off x="5357818" y="6215082"/>
            <a:ext cx="357190" cy="369332"/>
          </a:xfrm>
          <a:prstGeom prst="rect">
            <a:avLst/>
          </a:prstGeom>
          <a:noFill/>
        </p:spPr>
        <p:txBody>
          <a:bodyPr wrap="square" rtlCol="0">
            <a:spAutoFit/>
          </a:bodyPr>
          <a:lstStyle/>
          <a:p>
            <a:r>
              <a:rPr lang="es-ES" dirty="0" smtClean="0"/>
              <a:t>1</a:t>
            </a:r>
            <a:endParaRPr lang="es-ES" dirty="0"/>
          </a:p>
        </p:txBody>
      </p:sp>
      <p:sp>
        <p:nvSpPr>
          <p:cNvPr id="15" name="14 CuadroTexto"/>
          <p:cNvSpPr txBox="1"/>
          <p:nvPr/>
        </p:nvSpPr>
        <p:spPr>
          <a:xfrm>
            <a:off x="5786446" y="6215082"/>
            <a:ext cx="285752" cy="369332"/>
          </a:xfrm>
          <a:prstGeom prst="rect">
            <a:avLst/>
          </a:prstGeom>
          <a:noFill/>
        </p:spPr>
        <p:txBody>
          <a:bodyPr wrap="square" rtlCol="0">
            <a:spAutoFit/>
          </a:bodyPr>
          <a:lstStyle/>
          <a:p>
            <a:r>
              <a:rPr lang="es-ES" dirty="0" smtClean="0"/>
              <a:t>2</a:t>
            </a:r>
            <a:endParaRPr lang="es-ES" dirty="0"/>
          </a:p>
        </p:txBody>
      </p:sp>
      <p:sp>
        <p:nvSpPr>
          <p:cNvPr id="16" name="15 CuadroTexto"/>
          <p:cNvSpPr txBox="1"/>
          <p:nvPr/>
        </p:nvSpPr>
        <p:spPr>
          <a:xfrm>
            <a:off x="6215074" y="6215082"/>
            <a:ext cx="357190" cy="369332"/>
          </a:xfrm>
          <a:prstGeom prst="rect">
            <a:avLst/>
          </a:prstGeom>
          <a:noFill/>
        </p:spPr>
        <p:txBody>
          <a:bodyPr wrap="square" rtlCol="0">
            <a:spAutoFit/>
          </a:bodyPr>
          <a:lstStyle/>
          <a:p>
            <a:r>
              <a:rPr lang="es-ES" dirty="0" smtClean="0"/>
              <a:t>6</a:t>
            </a:r>
            <a:endParaRPr lang="es-ES" dirty="0"/>
          </a:p>
        </p:txBody>
      </p:sp>
      <p:cxnSp>
        <p:nvCxnSpPr>
          <p:cNvPr id="18" name="17 Conector recto de flecha"/>
          <p:cNvCxnSpPr/>
          <p:nvPr/>
        </p:nvCxnSpPr>
        <p:spPr>
          <a:xfrm flipV="1">
            <a:off x="642910" y="1785926"/>
            <a:ext cx="3071834" cy="6429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571472" y="2714620"/>
            <a:ext cx="357190" cy="369332"/>
          </a:xfrm>
          <a:prstGeom prst="rect">
            <a:avLst/>
          </a:prstGeom>
          <a:noFill/>
        </p:spPr>
        <p:txBody>
          <a:bodyPr wrap="square" rtlCol="0">
            <a:spAutoFit/>
          </a:bodyPr>
          <a:lstStyle/>
          <a:p>
            <a:r>
              <a:rPr lang="es-ES" dirty="0" smtClean="0"/>
              <a:t>3</a:t>
            </a:r>
            <a:endParaRPr lang="es-ES" dirty="0"/>
          </a:p>
        </p:txBody>
      </p:sp>
    </p:spTree>
  </p:cSld>
  <p:clrMapOvr>
    <a:masterClrMapping/>
  </p:clrMapOvr>
  <p:transition>
    <p:pull dir="l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1.</a:t>
            </a:r>
            <a:r>
              <a:rPr lang="es-ES" dirty="0" smtClean="0">
                <a:solidFill>
                  <a:schemeClr val="bg1"/>
                </a:solidFill>
              </a:rPr>
              <a:t>Snorkelling</a:t>
            </a:r>
            <a:r>
              <a:rPr lang="es-ES" dirty="0" smtClean="0"/>
              <a:t>/</a:t>
            </a:r>
            <a:r>
              <a:rPr lang="es-ES" dirty="0" err="1" smtClean="0">
                <a:solidFill>
                  <a:srgbClr val="7030A0"/>
                </a:solidFill>
              </a:rPr>
              <a:t>Schnorcheln</a:t>
            </a:r>
            <a:r>
              <a:rPr lang="es-ES" dirty="0" smtClean="0">
                <a:solidFill>
                  <a:srgbClr val="7030A0"/>
                </a:solidFill>
              </a:rPr>
              <a:t> / </a:t>
            </a:r>
            <a:r>
              <a:rPr lang="es-ES" dirty="0" err="1" smtClean="0">
                <a:solidFill>
                  <a:schemeClr val="accent2">
                    <a:lumMod val="75000"/>
                  </a:schemeClr>
                </a:solidFill>
              </a:rPr>
              <a:t>Snorkel</a:t>
            </a:r>
            <a:endParaRPr lang="es-ES" dirty="0">
              <a:solidFill>
                <a:srgbClr val="00B0F0"/>
              </a:solidFill>
            </a:endParaRPr>
          </a:p>
        </p:txBody>
      </p:sp>
      <p:sp>
        <p:nvSpPr>
          <p:cNvPr id="3" name="2 Marcador de contenido"/>
          <p:cNvSpPr>
            <a:spLocks noGrp="1"/>
          </p:cNvSpPr>
          <p:nvPr>
            <p:ph idx="1"/>
          </p:nvPr>
        </p:nvSpPr>
        <p:spPr/>
        <p:txBody>
          <a:bodyPr/>
          <a:lstStyle/>
          <a:p>
            <a:pPr>
              <a:buNone/>
            </a:pPr>
            <a:endParaRPr lang="es-ES" dirty="0"/>
          </a:p>
          <a:p>
            <a:r>
              <a:rPr lang="es-ES" dirty="0">
                <a:solidFill>
                  <a:schemeClr val="bg1"/>
                </a:solidFill>
              </a:rPr>
              <a:t>La Gomera tiene 92 km inexplorados esperando a ser descubiertos por ti.</a:t>
            </a:r>
          </a:p>
          <a:p>
            <a:r>
              <a:rPr lang="de-DE" dirty="0">
                <a:solidFill>
                  <a:srgbClr val="7030A0"/>
                </a:solidFill>
              </a:rPr>
              <a:t>La Gomera hat 92 km unerfor</a:t>
            </a:r>
            <a:r>
              <a:rPr lang="de-AT" dirty="0">
                <a:solidFill>
                  <a:srgbClr val="7030A0"/>
                </a:solidFill>
              </a:rPr>
              <a:t>schte Gebiete, die darauf warten von Ihnen entdeckt zu </a:t>
            </a:r>
            <a:r>
              <a:rPr lang="de-AT" dirty="0" smtClean="0">
                <a:solidFill>
                  <a:srgbClr val="7030A0"/>
                </a:solidFill>
              </a:rPr>
              <a:t>werden.</a:t>
            </a:r>
          </a:p>
          <a:p>
            <a:r>
              <a:rPr lang="es-ES" dirty="0" smtClean="0"/>
              <a:t>La Gomera </a:t>
            </a:r>
            <a:r>
              <a:rPr lang="es-ES" dirty="0" smtClean="0"/>
              <a:t>has 92 kms of unexplored land to be discovered by you</a:t>
            </a:r>
            <a:endParaRPr lang="es-ES" dirty="0"/>
          </a:p>
        </p:txBody>
      </p:sp>
    </p:spTree>
  </p:cSld>
  <p:clrMapOvr>
    <a:masterClrMapping/>
  </p:clrMapOvr>
  <p:transition>
    <p:diamon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de-DE" dirty="0"/>
              <a:t>Ref.: </a:t>
            </a:r>
            <a:r>
              <a:rPr lang="de-DE" u="sng" dirty="0">
                <a:hlinkClick r:id="rId2"/>
              </a:rPr>
              <a:t>http://www.splashgomera.com/water-sports-excursions/snorkelling</a:t>
            </a:r>
            <a:r>
              <a:rPr lang="es-ES" dirty="0"/>
              <a:t> </a:t>
            </a:r>
          </a:p>
        </p:txBody>
      </p:sp>
      <p:pic>
        <p:nvPicPr>
          <p:cNvPr id="20482" name="Grafik 1"/>
          <p:cNvPicPr>
            <a:picLocks noGrp="1" noChangeAspect="1" noChangeArrowheads="1"/>
          </p:cNvPicPr>
          <p:nvPr>
            <p:ph type="pic" idx="1"/>
          </p:nvPr>
        </p:nvPicPr>
        <p:blipFill>
          <a:blip r:embed="rId3" cstate="print"/>
          <a:srcRect l="152" r="152"/>
          <a:stretch>
            <a:fillRect/>
          </a:stretch>
        </p:blipFill>
        <p:spPr bwMode="auto">
          <a:xfrm>
            <a:off x="1763688" y="404664"/>
            <a:ext cx="5486400" cy="4114800"/>
          </a:xfrm>
          <a:prstGeom prst="rect">
            <a:avLst/>
          </a:prstGeom>
          <a:noFill/>
          <a:ln w="9525">
            <a:noFill/>
            <a:miter lim="800000"/>
            <a:headEnd/>
            <a:tailEnd/>
          </a:ln>
        </p:spPr>
      </p:pic>
    </p:spTree>
  </p:cSld>
  <p:clrMapOvr>
    <a:masterClrMapping/>
  </p:clrMapOvr>
  <p:transition>
    <p:wheel spokes="3"/>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2</a:t>
            </a:r>
            <a:r>
              <a:rPr lang="es-ES" dirty="0" smtClean="0">
                <a:solidFill>
                  <a:srgbClr val="92D050"/>
                </a:solidFill>
              </a:rPr>
              <a:t>.</a:t>
            </a:r>
            <a:r>
              <a:rPr lang="es-ES" dirty="0" smtClean="0">
                <a:solidFill>
                  <a:schemeClr val="bg1"/>
                </a:solidFill>
              </a:rPr>
              <a:t>Buceo</a:t>
            </a:r>
            <a:r>
              <a:rPr lang="es-ES" dirty="0" smtClean="0"/>
              <a:t>/</a:t>
            </a:r>
            <a:r>
              <a:rPr lang="es-ES" dirty="0" err="1" smtClean="0">
                <a:solidFill>
                  <a:srgbClr val="7030A0"/>
                </a:solidFill>
              </a:rPr>
              <a:t>Tauchen</a:t>
            </a:r>
            <a:r>
              <a:rPr lang="es-ES" dirty="0" smtClean="0">
                <a:solidFill>
                  <a:srgbClr val="7030A0"/>
                </a:solidFill>
              </a:rPr>
              <a:t> / </a:t>
            </a:r>
            <a:r>
              <a:rPr lang="es-ES" dirty="0" err="1" smtClean="0">
                <a:solidFill>
                  <a:schemeClr val="accent2">
                    <a:lumMod val="75000"/>
                  </a:schemeClr>
                </a:solidFill>
              </a:rPr>
              <a:t>Diving</a:t>
            </a:r>
            <a:endParaRPr lang="es-ES" dirty="0">
              <a:solidFill>
                <a:srgbClr val="00B0F0"/>
              </a:solidFill>
            </a:endParaRPr>
          </a:p>
        </p:txBody>
      </p:sp>
      <p:sp>
        <p:nvSpPr>
          <p:cNvPr id="3" name="2 Marcador de contenido"/>
          <p:cNvSpPr>
            <a:spLocks noGrp="1"/>
          </p:cNvSpPr>
          <p:nvPr>
            <p:ph idx="1"/>
          </p:nvPr>
        </p:nvSpPr>
        <p:spPr/>
        <p:txBody>
          <a:bodyPr>
            <a:normAutofit fontScale="92500" lnSpcReduction="20000"/>
          </a:bodyPr>
          <a:lstStyle/>
          <a:p>
            <a:r>
              <a:rPr lang="es-ES" dirty="0">
                <a:solidFill>
                  <a:schemeClr val="bg1"/>
                </a:solidFill>
              </a:rPr>
              <a:t>Con las temperaturas del mar entre 18 ° C a </a:t>
            </a:r>
          </a:p>
          <a:p>
            <a:pPr>
              <a:buNone/>
            </a:pPr>
            <a:r>
              <a:rPr lang="es-ES" dirty="0">
                <a:solidFill>
                  <a:schemeClr val="bg1"/>
                </a:solidFill>
              </a:rPr>
              <a:t>    24 ° C y hermosa agua azul clara. La Gomera ofrece algunos de los mejores puntos de buceo en las Islas Canarias.</a:t>
            </a:r>
          </a:p>
          <a:p>
            <a:r>
              <a:rPr lang="de-DE" dirty="0">
                <a:solidFill>
                  <a:srgbClr val="7030A0"/>
                </a:solidFill>
              </a:rPr>
              <a:t>Bei Wassertemperaturen zwischen 18 ° C bis 24 ° C und schönen klaren blauen Wasser bietet La Gomera einige der besten Tauchplätze auf den Kanarischen Inseln</a:t>
            </a:r>
            <a:r>
              <a:rPr lang="de-DE" dirty="0" smtClean="0">
                <a:solidFill>
                  <a:srgbClr val="7030A0"/>
                </a:solidFill>
              </a:rPr>
              <a:t>.</a:t>
            </a:r>
          </a:p>
          <a:p>
            <a:r>
              <a:rPr lang="de-DE" dirty="0" smtClean="0"/>
              <a:t>La </a:t>
            </a:r>
            <a:r>
              <a:rPr lang="de-DE" dirty="0" smtClean="0"/>
              <a:t>G</a:t>
            </a:r>
            <a:r>
              <a:rPr lang="de-DE" dirty="0" smtClean="0"/>
              <a:t>omera </a:t>
            </a:r>
            <a:r>
              <a:rPr lang="de-DE" dirty="0" smtClean="0"/>
              <a:t>has a sea temperature </a:t>
            </a:r>
            <a:r>
              <a:rPr lang="de-DE" dirty="0" smtClean="0"/>
              <a:t>between 18ºc </a:t>
            </a:r>
            <a:r>
              <a:rPr lang="de-DE" dirty="0" smtClean="0"/>
              <a:t>and </a:t>
            </a:r>
            <a:r>
              <a:rPr lang="de-DE" dirty="0" smtClean="0"/>
              <a:t>24ªc </a:t>
            </a:r>
            <a:r>
              <a:rPr lang="de-DE" dirty="0" smtClean="0"/>
              <a:t>and clear blue water. La </a:t>
            </a:r>
            <a:r>
              <a:rPr lang="de-DE" dirty="0" smtClean="0"/>
              <a:t>G</a:t>
            </a:r>
            <a:r>
              <a:rPr lang="de-DE" dirty="0" smtClean="0"/>
              <a:t>omera </a:t>
            </a:r>
            <a:r>
              <a:rPr lang="de-DE" dirty="0" smtClean="0"/>
              <a:t>has the best diving points of the </a:t>
            </a:r>
            <a:r>
              <a:rPr lang="de-DE" dirty="0" smtClean="0"/>
              <a:t>Canary </a:t>
            </a:r>
            <a:r>
              <a:rPr lang="de-DE" dirty="0" smtClean="0"/>
              <a:t>I</a:t>
            </a:r>
            <a:r>
              <a:rPr lang="de-DE" dirty="0" smtClean="0"/>
              <a:t>slands</a:t>
            </a:r>
            <a:endParaRPr lang="es-ES" dirty="0"/>
          </a:p>
        </p:txBody>
      </p:sp>
    </p:spTree>
  </p:cSld>
  <p:clrMapOvr>
    <a:masterClrMapping/>
  </p:clrMapOvr>
  <p:transition>
    <p:randomBa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de-DE" dirty="0"/>
              <a:t>Ref.: </a:t>
            </a:r>
            <a:r>
              <a:rPr lang="de-DE" u="sng" dirty="0">
                <a:hlinkClick r:id="rId2"/>
              </a:rPr>
              <a:t>http://www.splashgomera.com/diving/training-centre</a:t>
            </a:r>
            <a:endParaRPr lang="es-ES" dirty="0"/>
          </a:p>
        </p:txBody>
      </p:sp>
      <p:sp>
        <p:nvSpPr>
          <p:cNvPr id="4" name="3 Marcador de texto"/>
          <p:cNvSpPr>
            <a:spLocks noGrp="1"/>
          </p:cNvSpPr>
          <p:nvPr>
            <p:ph type="body" sz="half" idx="2"/>
          </p:nvPr>
        </p:nvSpPr>
        <p:spPr>
          <a:xfrm flipH="1">
            <a:off x="7278688" y="6126480"/>
            <a:ext cx="79394" cy="45719"/>
          </a:xfrm>
        </p:spPr>
        <p:txBody>
          <a:bodyPr>
            <a:normAutofit fontScale="25000" lnSpcReduction="20000"/>
          </a:bodyPr>
          <a:lstStyle/>
          <a:p>
            <a:endParaRPr lang="es-ES" dirty="0"/>
          </a:p>
        </p:txBody>
      </p:sp>
      <p:pic>
        <p:nvPicPr>
          <p:cNvPr id="19458" name="Grafik 2"/>
          <p:cNvPicPr>
            <a:picLocks noGrp="1" noChangeAspect="1" noChangeArrowheads="1"/>
          </p:cNvPicPr>
          <p:nvPr>
            <p:ph type="pic" idx="1"/>
          </p:nvPr>
        </p:nvPicPr>
        <p:blipFill>
          <a:blip r:embed="rId3" cstate="print"/>
          <a:srcRect l="15599" r="15599"/>
          <a:stretch>
            <a:fillRect/>
          </a:stretch>
        </p:blipFill>
        <p:spPr bwMode="auto">
          <a:prstGeom prst="rect">
            <a:avLst/>
          </a:prstGeom>
          <a:noFill/>
          <a:ln w="9525">
            <a:noFill/>
            <a:miter lim="800000"/>
            <a:headEnd/>
            <a:tailEnd/>
          </a:ln>
        </p:spPr>
      </p:pic>
    </p:spTree>
  </p:cSld>
  <p:clrMapOvr>
    <a:masterClrMapping/>
  </p:clrMapOvr>
  <p:transition>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3</a:t>
            </a:r>
            <a:r>
              <a:rPr lang="es-ES" dirty="0" smtClean="0">
                <a:solidFill>
                  <a:schemeClr val="bg1"/>
                </a:solidFill>
              </a:rPr>
              <a:t>.Piscina</a:t>
            </a:r>
            <a:r>
              <a:rPr lang="es-ES" dirty="0" smtClean="0"/>
              <a:t>/</a:t>
            </a:r>
            <a:r>
              <a:rPr lang="es-ES" dirty="0" err="1" smtClean="0">
                <a:solidFill>
                  <a:srgbClr val="7030A0"/>
                </a:solidFill>
              </a:rPr>
              <a:t>chwimmbadS</a:t>
            </a:r>
            <a:r>
              <a:rPr lang="es-ES" dirty="0" smtClean="0">
                <a:solidFill>
                  <a:srgbClr val="7030A0"/>
                </a:solidFill>
              </a:rPr>
              <a:t> /</a:t>
            </a:r>
            <a:r>
              <a:rPr lang="es-ES" dirty="0" err="1" smtClean="0">
                <a:solidFill>
                  <a:schemeClr val="accent2">
                    <a:lumMod val="75000"/>
                  </a:schemeClr>
                </a:solidFill>
              </a:rPr>
              <a:t>swimming</a:t>
            </a:r>
            <a:r>
              <a:rPr lang="es-ES" dirty="0" smtClean="0">
                <a:solidFill>
                  <a:schemeClr val="accent2">
                    <a:lumMod val="75000"/>
                  </a:schemeClr>
                </a:solidFill>
              </a:rPr>
              <a:t> pools</a:t>
            </a:r>
            <a:endParaRPr lang="es-ES" dirty="0">
              <a:solidFill>
                <a:srgbClr val="7030A0"/>
              </a:solidFill>
            </a:endParaRPr>
          </a:p>
        </p:txBody>
      </p:sp>
      <p:sp>
        <p:nvSpPr>
          <p:cNvPr id="3" name="2 Marcador de contenido"/>
          <p:cNvSpPr>
            <a:spLocks noGrp="1"/>
          </p:cNvSpPr>
          <p:nvPr>
            <p:ph idx="1"/>
          </p:nvPr>
        </p:nvSpPr>
        <p:spPr>
          <a:xfrm>
            <a:off x="500034" y="1571612"/>
            <a:ext cx="8229600" cy="4525963"/>
          </a:xfrm>
        </p:spPr>
        <p:txBody>
          <a:bodyPr/>
          <a:lstStyle/>
          <a:p>
            <a:r>
              <a:rPr lang="es-ES" dirty="0">
                <a:solidFill>
                  <a:schemeClr val="bg1"/>
                </a:solidFill>
              </a:rPr>
              <a:t>Disfruta y </a:t>
            </a:r>
            <a:r>
              <a:rPr lang="es-ES" dirty="0" smtClean="0">
                <a:solidFill>
                  <a:schemeClr val="bg1"/>
                </a:solidFill>
              </a:rPr>
              <a:t>diviértete </a:t>
            </a:r>
            <a:r>
              <a:rPr lang="es-ES" dirty="0">
                <a:solidFill>
                  <a:schemeClr val="bg1"/>
                </a:solidFill>
              </a:rPr>
              <a:t>con tu amigos o/y familia en nuestras piscinas naturales junto al mar.</a:t>
            </a:r>
          </a:p>
          <a:p>
            <a:r>
              <a:rPr lang="es-ES" dirty="0">
                <a:solidFill>
                  <a:srgbClr val="7030A0"/>
                </a:solidFill>
              </a:rPr>
              <a:t>Genießen Sie und haben Sie Spaß mi</a:t>
            </a:r>
            <a:r>
              <a:rPr lang="de-DE" dirty="0">
                <a:solidFill>
                  <a:srgbClr val="7030A0"/>
                </a:solidFill>
              </a:rPr>
              <a:t>t Freunden und / oder der Familie in unserem natürlichen Pool am Meer.</a:t>
            </a:r>
            <a:endParaRPr lang="es-ES" dirty="0">
              <a:solidFill>
                <a:srgbClr val="7030A0"/>
              </a:solidFill>
            </a:endParaRPr>
          </a:p>
          <a:p>
            <a:pPr>
              <a:buNone/>
            </a:pPr>
            <a:r>
              <a:rPr lang="es-ES" dirty="0" smtClean="0">
                <a:solidFill>
                  <a:srgbClr val="7030A0"/>
                </a:solidFill>
              </a:rPr>
              <a:t>    </a:t>
            </a:r>
            <a:r>
              <a:rPr lang="es-ES" dirty="0" smtClean="0"/>
              <a:t>Enjoy and </a:t>
            </a:r>
            <a:r>
              <a:rPr lang="es-ES" dirty="0" err="1" smtClean="0"/>
              <a:t>have</a:t>
            </a:r>
            <a:r>
              <a:rPr lang="es-ES" dirty="0" smtClean="0"/>
              <a:t> </a:t>
            </a:r>
            <a:r>
              <a:rPr lang="es-ES" dirty="0" err="1" smtClean="0"/>
              <a:t>fun</a:t>
            </a:r>
            <a:r>
              <a:rPr lang="es-ES" dirty="0" smtClean="0"/>
              <a:t> </a:t>
            </a:r>
            <a:r>
              <a:rPr lang="es-ES" dirty="0" err="1" smtClean="0"/>
              <a:t>with</a:t>
            </a:r>
            <a:r>
              <a:rPr lang="es-ES" dirty="0" smtClean="0"/>
              <a:t> </a:t>
            </a:r>
            <a:r>
              <a:rPr lang="es-ES" dirty="0" smtClean="0"/>
              <a:t>your familly and </a:t>
            </a:r>
            <a:r>
              <a:rPr lang="es-ES" dirty="0" err="1" smtClean="0"/>
              <a:t>friends</a:t>
            </a:r>
            <a:r>
              <a:rPr lang="es-ES" dirty="0" smtClean="0"/>
              <a:t> </a:t>
            </a:r>
            <a:r>
              <a:rPr lang="es-ES" dirty="0" smtClean="0"/>
              <a:t>in our natural swimingpools by the sea</a:t>
            </a:r>
            <a:endParaRPr lang="es-ES" dirty="0"/>
          </a:p>
        </p:txBody>
      </p:sp>
    </p:spTree>
  </p:cSld>
  <p:clrMapOvr>
    <a:masterClrMapping/>
  </p:clrMapOvr>
  <p:transition>
    <p:checke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Ref.: </a:t>
            </a:r>
            <a:r>
              <a:rPr lang="es-ES" u="sng" dirty="0">
                <a:hlinkClick r:id="rId2"/>
              </a:rPr>
              <a:t>http://www.vallehermosoweb.es/index.php?option=com_content&amp;view=category&amp;layout=blog&amp;id=175&amp;Itemid=516</a:t>
            </a:r>
            <a:endParaRPr lang="es-ES" dirty="0"/>
          </a:p>
        </p:txBody>
      </p:sp>
      <p:pic>
        <p:nvPicPr>
          <p:cNvPr id="21506" name="Grafik 3"/>
          <p:cNvPicPr>
            <a:picLocks noGrp="1" noChangeAspect="1" noChangeArrowheads="1"/>
          </p:cNvPicPr>
          <p:nvPr>
            <p:ph type="pic" idx="1"/>
          </p:nvPr>
        </p:nvPicPr>
        <p:blipFill>
          <a:blip r:embed="rId3" cstate="print"/>
          <a:srcRect l="12326" r="12326"/>
          <a:stretch>
            <a:fillRect/>
          </a:stretch>
        </p:blipFill>
        <p:spPr bwMode="auto">
          <a:xfrm>
            <a:off x="1763688" y="188640"/>
            <a:ext cx="5486400" cy="41148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565</Words>
  <Application>Microsoft Office PowerPoint</Application>
  <PresentationFormat>Presentación en pantalla (4:3)</PresentationFormat>
  <Paragraphs>99</Paragraphs>
  <Slides>16</Slides>
  <Notes>0</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Tema de Office</vt:lpstr>
      <vt:lpstr>OUTDOOR MAR/MEER 2 NATACION Y BUCEO / SCHWIMMEN UND TAUCHEN / SWIMMING AND DIVING </vt:lpstr>
      <vt:lpstr>Diapositiva 2</vt:lpstr>
      <vt:lpstr>Diapositiva 3</vt:lpstr>
      <vt:lpstr>1.Snorkelling/Schnorcheln / Snorkel</vt:lpstr>
      <vt:lpstr>Ref.: http://www.splashgomera.com/water-sports-excursions/snorkelling </vt:lpstr>
      <vt:lpstr>2.Buceo/Tauchen / Diving</vt:lpstr>
      <vt:lpstr>Ref.: http://www.splashgomera.com/diving/training-centre</vt:lpstr>
      <vt:lpstr>3.Piscina/chwimmbadS /swimming pools</vt:lpstr>
      <vt:lpstr>Ref.: http://www.vallehermosoweb.es/index.php?option=com_content&amp;view=category&amp;layout=blog&amp;id=175&amp;Itemid=516</vt:lpstr>
      <vt:lpstr>4.Natacion/Schwimmen </vt:lpstr>
      <vt:lpstr>Ref.: http://www.parador.es/es/paradores/parador-de-la-gomera</vt:lpstr>
      <vt:lpstr>5.Cursos de Buceo/Tauchkurse / Diving classes </vt:lpstr>
      <vt:lpstr>Ref.: http://www.casadiversa.com/tauchausbildung_1682173.html</vt:lpstr>
      <vt:lpstr>6.Buceo/Tauchen </vt:lpstr>
      <vt:lpstr>Ref.: http://www.unterwasser-bild.de/Kanaren/Gomera/E_Gomera.html </vt:lpstr>
      <vt:lpstr>María DARIAS PADRÓN 2º Rubén VENTURA RAMOS 3º</vt:lpstr>
    </vt:vector>
  </TitlesOfParts>
  <Company>Gobierno de Canarias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OUTDOOR MAR 2</dc:title>
  <dc:creator>u_38011613</dc:creator>
  <cp:lastModifiedBy>bluibar</cp:lastModifiedBy>
  <cp:revision>22</cp:revision>
  <dcterms:created xsi:type="dcterms:W3CDTF">2014-03-06T11:38:37Z</dcterms:created>
  <dcterms:modified xsi:type="dcterms:W3CDTF">2015-01-13T16:40:06Z</dcterms:modified>
</cp:coreProperties>
</file>